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2" r:id="rId16"/>
    <p:sldId id="273" r:id="rId17"/>
    <p:sldId id="269" r:id="rId18"/>
    <p:sldId id="270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Proxima Nova" panose="020B0604020202020204" charset="0"/>
      <p:regular r:id="rId25"/>
      <p:bold r:id="rId26"/>
      <p:italic r:id="rId27"/>
      <p:boldItalic r:id="rId28"/>
    </p:embeddedFont>
    <p:embeddedFont>
      <p:font typeface="Roboto" panose="020B0604020202020204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g1+HE90GDIdlfAwnwMy9+5SZ8H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/Relationships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441613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3300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3dbc0a4aa_0_2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3dbc0a4aa_0_22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63dbc0a4aa_0_22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64127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89704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62437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92980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40d90b98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40d90b98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640d90b980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367739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7435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3dbc0a4aa_0_2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3dbc0a4aa_0_21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63dbc0a4aa_0_21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1840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60582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3dbc0a4aa_0_2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3dbc0a4aa_0_21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63dbc0a4aa_0_21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8867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3dbc0a4aa_0_2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3dbc0a4aa_0_21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63dbc0a4aa_0_21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2959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3dbc0a4aa_0_2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3dbc0a4aa_0_2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63dbc0a4aa_0_2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48989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3dbc0a4aa_0_2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3dbc0a4aa_0_21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63dbc0a4aa_0_21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20054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6289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3dbc0a4aa_0_21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63dbc0a4aa_0_2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8458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g63dbc0a4aa_0_2073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15" name="Google Shape;15;g63dbc0a4aa_0_207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g63dbc0a4aa_0_207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g63dbc0a4aa_0_207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g63dbc0a4aa_0_207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g63dbc0a4aa_0_207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g63dbc0a4aa_0_2073"/>
          <p:cNvSpPr txBox="1">
            <a:spLocks noGrp="1"/>
          </p:cNvSpPr>
          <p:nvPr>
            <p:ph type="ctrTitle"/>
          </p:nvPr>
        </p:nvSpPr>
        <p:spPr>
          <a:xfrm>
            <a:off x="797467" y="2366963"/>
            <a:ext cx="10962900" cy="1118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g63dbc0a4aa_0_2073"/>
          <p:cNvSpPr txBox="1">
            <a:spLocks noGrp="1"/>
          </p:cNvSpPr>
          <p:nvPr>
            <p:ph type="subTitle" idx="1"/>
          </p:nvPr>
        </p:nvSpPr>
        <p:spPr>
          <a:xfrm>
            <a:off x="797451" y="3621217"/>
            <a:ext cx="109629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g63dbc0a4aa_0_2073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g63dbc0a4aa_0_2133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75" name="Google Shape;75;g63dbc0a4aa_0_213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g63dbc0a4aa_0_213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g63dbc0a4aa_0_213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g63dbc0a4aa_0_213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g63dbc0a4aa_0_213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g63dbc0a4aa_0_2133"/>
          <p:cNvSpPr txBox="1">
            <a:spLocks noGrp="1"/>
          </p:cNvSpPr>
          <p:nvPr>
            <p:ph type="title" hasCustomPrompt="1"/>
          </p:nvPr>
        </p:nvSpPr>
        <p:spPr>
          <a:xfrm>
            <a:off x="415600" y="1674733"/>
            <a:ext cx="11360700" cy="27075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g63dbc0a4aa_0_2133"/>
          <p:cNvSpPr txBox="1">
            <a:spLocks noGrp="1"/>
          </p:cNvSpPr>
          <p:nvPr>
            <p:ph type="body" idx="1"/>
          </p:nvPr>
        </p:nvSpPr>
        <p:spPr>
          <a:xfrm>
            <a:off x="415600" y="4492300"/>
            <a:ext cx="11360700" cy="1709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g63dbc0a4aa_0_2133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3dbc0a4aa_0_2143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3dbc0a4aa_0_2145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g63dbc0a4aa_0_2145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8" name="Google Shape;88;g63dbc0a4aa_0_2145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300" cy="3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g63dbc0a4aa_0_2145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g63dbc0a4aa_0_2145"/>
          <p:cNvSpPr/>
          <p:nvPr/>
        </p:nvSpPr>
        <p:spPr>
          <a:xfrm rot="10800000" flipH="1">
            <a:off x="-4189" y="714372"/>
            <a:ext cx="1588529" cy="507300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g63dbc0a4aa_0_2145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g63dbc0a4aa_0_2083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25" name="Google Shape;25;g63dbc0a4aa_0_208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g63dbc0a4aa_0_208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g63dbc0a4aa_0_208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g63dbc0a4aa_0_208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g63dbc0a4aa_0_208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g63dbc0a4aa_0_2083"/>
          <p:cNvSpPr txBox="1">
            <a:spLocks noGrp="1"/>
          </p:cNvSpPr>
          <p:nvPr>
            <p:ph type="title"/>
          </p:nvPr>
        </p:nvSpPr>
        <p:spPr>
          <a:xfrm>
            <a:off x="797467" y="2869796"/>
            <a:ext cx="10962900" cy="1118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g63dbc0a4aa_0_2083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g63dbc0a4aa_0_2092"/>
          <p:cNvGrpSpPr/>
          <p:nvPr/>
        </p:nvGrpSpPr>
        <p:grpSpPr>
          <a:xfrm>
            <a:off x="0" y="5204762"/>
            <a:ext cx="12191695" cy="1653192"/>
            <a:chOff x="0" y="3903669"/>
            <a:chExt cx="9144000" cy="1239925"/>
          </a:xfrm>
        </p:grpSpPr>
        <p:sp>
          <p:nvSpPr>
            <p:cNvPr id="34" name="Google Shape;34;g63dbc0a4aa_0_2092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g63dbc0a4aa_0_2092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g63dbc0a4aa_0_209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g63dbc0a4aa_0_2092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g63dbc0a4aa_0_2092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g63dbc0a4aa_0_2092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g63dbc0a4aa_0_2092"/>
          <p:cNvSpPr txBox="1">
            <a:spLocks noGrp="1"/>
          </p:cNvSpPr>
          <p:nvPr>
            <p:ph type="body" idx="1"/>
          </p:nvPr>
        </p:nvSpPr>
        <p:spPr>
          <a:xfrm>
            <a:off x="415600" y="1639833"/>
            <a:ext cx="11360700" cy="445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g63dbc0a4aa_0_2092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63dbc0a4aa_0_2102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g63dbc0a4aa_0_2102"/>
          <p:cNvSpPr txBox="1">
            <a:spLocks noGrp="1"/>
          </p:cNvSpPr>
          <p:nvPr>
            <p:ph type="body" idx="1"/>
          </p:nvPr>
        </p:nvSpPr>
        <p:spPr>
          <a:xfrm>
            <a:off x="415600" y="1639967"/>
            <a:ext cx="5333100" cy="445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5" name="Google Shape;45;g63dbc0a4aa_0_2102"/>
          <p:cNvSpPr txBox="1">
            <a:spLocks noGrp="1"/>
          </p:cNvSpPr>
          <p:nvPr>
            <p:ph type="body" idx="2"/>
          </p:nvPr>
        </p:nvSpPr>
        <p:spPr>
          <a:xfrm>
            <a:off x="6443200" y="1639967"/>
            <a:ext cx="5333100" cy="445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6" name="Google Shape;46;g63dbc0a4aa_0_2102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63dbc0a4aa_0_2107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g63dbc0a4aa_0_2107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3dbc0a4aa_0_2110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52" name="Google Shape;52;g63dbc0a4aa_0_2110"/>
          <p:cNvSpPr txBox="1">
            <a:spLocks noGrp="1"/>
          </p:cNvSpPr>
          <p:nvPr>
            <p:ph type="body" idx="1"/>
          </p:nvPr>
        </p:nvSpPr>
        <p:spPr>
          <a:xfrm>
            <a:off x="415600" y="1954405"/>
            <a:ext cx="3744000" cy="413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3" name="Google Shape;53;g63dbc0a4aa_0_2110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g63dbc0a4aa_0_2114"/>
          <p:cNvGrpSpPr/>
          <p:nvPr/>
        </p:nvGrpSpPr>
        <p:grpSpPr>
          <a:xfrm>
            <a:off x="8130968" y="7"/>
            <a:ext cx="4060732" cy="2707359"/>
            <a:chOff x="6098378" y="5"/>
            <a:chExt cx="3045625" cy="2030570"/>
          </a:xfrm>
        </p:grpSpPr>
        <p:sp>
          <p:nvSpPr>
            <p:cNvPr id="56" name="Google Shape;56;g63dbc0a4aa_0_2114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g63dbc0a4aa_0_2114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g63dbc0a4aa_0_2114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g63dbc0a4aa_0_21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g63dbc0a4aa_0_2114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61;g63dbc0a4aa_0_2114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916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g63dbc0a4aa_0_2114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63dbc0a4aa_0_2123"/>
          <p:cNvSpPr/>
          <p:nvPr/>
        </p:nvSpPr>
        <p:spPr>
          <a:xfrm>
            <a:off x="6096000" y="-2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" name="Google Shape;65;g63dbc0a4aa_0_2123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6" name="Google Shape;66;g63dbc0a4aa_0_2123"/>
          <p:cNvSpPr txBox="1">
            <a:spLocks noGrp="1"/>
          </p:cNvSpPr>
          <p:nvPr>
            <p:ph type="title"/>
          </p:nvPr>
        </p:nvSpPr>
        <p:spPr>
          <a:xfrm>
            <a:off x="354000" y="1534800"/>
            <a:ext cx="5393700" cy="2085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67" name="Google Shape;67;g63dbc0a4aa_0_2123"/>
          <p:cNvSpPr txBox="1">
            <a:spLocks noGrp="1"/>
          </p:cNvSpPr>
          <p:nvPr>
            <p:ph type="subTitle" idx="1"/>
          </p:nvPr>
        </p:nvSpPr>
        <p:spPr>
          <a:xfrm>
            <a:off x="354000" y="3692002"/>
            <a:ext cx="5393700" cy="1692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8" name="Google Shape;68;g63dbc0a4aa_0_2123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g63dbc0a4aa_0_2123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63dbc0a4aa_0_2130"/>
          <p:cNvSpPr txBox="1">
            <a:spLocks noGrp="1"/>
          </p:cNvSpPr>
          <p:nvPr>
            <p:ph type="body" idx="1"/>
          </p:nvPr>
        </p:nvSpPr>
        <p:spPr>
          <a:xfrm>
            <a:off x="426000" y="5640767"/>
            <a:ext cx="7998300" cy="79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g63dbc0a4aa_0_2130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3dbc0a4aa_0_2069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700" cy="8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Google Shape;11;g63dbc0a4aa_0_2069"/>
          <p:cNvSpPr txBox="1">
            <a:spLocks noGrp="1"/>
          </p:cNvSpPr>
          <p:nvPr>
            <p:ph type="body" idx="1"/>
          </p:nvPr>
        </p:nvSpPr>
        <p:spPr>
          <a:xfrm>
            <a:off x="415600" y="1639833"/>
            <a:ext cx="11360700" cy="44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"/>
              <a:buChar char="●"/>
              <a:defRPr sz="24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●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●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Google Shape;12;g63dbc0a4aa_0_2069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gif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"/>
          <p:cNvSpPr txBox="1">
            <a:spLocks noGrp="1"/>
          </p:cNvSpPr>
          <p:nvPr>
            <p:ph type="ctrTitle"/>
          </p:nvPr>
        </p:nvSpPr>
        <p:spPr>
          <a:xfrm>
            <a:off x="0" y="737513"/>
            <a:ext cx="12192000" cy="3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pt-BR" sz="3000" b="1" cap="small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Análise e Desenvolvimento de Sistemas</a:t>
            </a:r>
            <a:br>
              <a:rPr lang="pt-BR" sz="3600" b="1" cap="small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3600" b="1" cap="small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3600" b="1" cap="small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pt-BR" sz="3600" b="1" cap="small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t-BR" sz="30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Sistema de Produção de Livros EAD/</a:t>
            </a:r>
            <a:r>
              <a:rPr lang="pt-BR" sz="3000" b="1">
                <a:latin typeface="Arial"/>
                <a:ea typeface="Arial"/>
                <a:cs typeface="Arial"/>
                <a:sym typeface="Arial"/>
              </a:rPr>
              <a:t>ULBRA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97" name="Google Shape;97;p1"/>
          <p:cNvSpPr txBox="1">
            <a:spLocks noGrp="1"/>
          </p:cNvSpPr>
          <p:nvPr>
            <p:ph type="subTitle" idx="1"/>
          </p:nvPr>
        </p:nvSpPr>
        <p:spPr>
          <a:xfrm>
            <a:off x="1565598" y="5721602"/>
            <a:ext cx="8915400" cy="11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BR" sz="2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Marcelo Ferreira</a:t>
            </a:r>
            <a:br>
              <a:rPr lang="pt-BR" sz="2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 sz="2400" b="1">
              <a:solidFill>
                <a:srgbClr val="FFFFFF"/>
              </a:solidFill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0" y="161835"/>
            <a:ext cx="12192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3dbc0a4aa_0_2203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Sistema de Produção de Livros (Responsivo)</a:t>
            </a:r>
            <a:endParaRPr/>
          </a:p>
        </p:txBody>
      </p:sp>
      <p:sp>
        <p:nvSpPr>
          <p:cNvPr id="168" name="Google Shape;168;g63dbc0a4aa_0_2203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10</a:t>
            </a:fld>
            <a:endParaRPr/>
          </a:p>
        </p:txBody>
      </p:sp>
      <p:pic>
        <p:nvPicPr>
          <p:cNvPr id="169" name="Google Shape;169;g63dbc0a4aa_0_2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0000" y="2117400"/>
            <a:ext cx="714375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pt-BR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O sistema é voltado para: </a:t>
            </a:r>
            <a:br>
              <a:rPr lang="pt-BR" b="1">
                <a:latin typeface="Arial"/>
                <a:ea typeface="Arial"/>
                <a:cs typeface="Arial"/>
                <a:sym typeface="Arial"/>
              </a:rPr>
            </a:br>
            <a:endParaRPr b="1"/>
          </a:p>
        </p:txBody>
      </p:sp>
      <p:sp>
        <p:nvSpPr>
          <p:cNvPr id="175" name="Google Shape;175;p4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pt-BR" sz="3200">
                <a:latin typeface="Arial"/>
                <a:ea typeface="Arial"/>
                <a:cs typeface="Arial"/>
                <a:sym typeface="Arial"/>
              </a:rPr>
              <a:t>Supervisor de Produção (Administrador);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 sz="3200">
                <a:latin typeface="Arial"/>
                <a:ea typeface="Arial"/>
                <a:cs typeface="Arial"/>
                <a:sym typeface="Arial"/>
              </a:rPr>
              <a:t>Autores dos Livros (Professores);	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 sz="3200">
                <a:latin typeface="Arial"/>
                <a:ea typeface="Arial"/>
                <a:cs typeface="Arial"/>
                <a:sym typeface="Arial"/>
              </a:rPr>
              <a:t>Funcionários (Revisores, ilustradores, Diagramadores);</a:t>
            </a:r>
            <a:endParaRPr/>
          </a:p>
        </p:txBody>
      </p:sp>
      <p:sp>
        <p:nvSpPr>
          <p:cNvPr id="176" name="Google Shape;176;p4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11</a:t>
            </a:fld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768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pt-BR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Funcionalidades:</a:t>
            </a:r>
            <a:endParaRPr/>
          </a:p>
        </p:txBody>
      </p:sp>
      <p:sp>
        <p:nvSpPr>
          <p:cNvPr id="182" name="Google Shape;182;p5"/>
          <p:cNvSpPr txBox="1">
            <a:spLocks noGrp="1"/>
          </p:cNvSpPr>
          <p:nvPr>
            <p:ph type="body" idx="1"/>
          </p:nvPr>
        </p:nvSpPr>
        <p:spPr>
          <a:xfrm>
            <a:off x="2592925" y="1907777"/>
            <a:ext cx="8915400" cy="28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pt-BR" sz="3200">
                <a:latin typeface="Arial"/>
                <a:ea typeface="Arial"/>
                <a:cs typeface="Arial"/>
                <a:sym typeface="Arial"/>
              </a:rPr>
              <a:t>Cadastro de Usuários;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 sz="3200">
                <a:latin typeface="Arial"/>
                <a:ea typeface="Arial"/>
                <a:cs typeface="Arial"/>
                <a:sym typeface="Arial"/>
              </a:rPr>
              <a:t>Cadastro de Disciplinas;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 sz="3200">
                <a:latin typeface="Arial"/>
                <a:ea typeface="Arial"/>
                <a:cs typeface="Arial"/>
                <a:sym typeface="Arial"/>
              </a:rPr>
              <a:t>Pesquisas;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3200"/>
              <a:buChar char="●"/>
            </a:pPr>
            <a:r>
              <a:rPr lang="pt-BR" sz="3200">
                <a:latin typeface="Arial"/>
                <a:ea typeface="Arial"/>
                <a:cs typeface="Arial"/>
                <a:sym typeface="Arial"/>
              </a:rPr>
              <a:t>Mensagens. </a:t>
            </a:r>
            <a:endParaRPr sz="3200"/>
          </a:p>
        </p:txBody>
      </p:sp>
      <p:sp>
        <p:nvSpPr>
          <p:cNvPr id="183" name="Google Shape;183;p5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12</a:t>
            </a:fld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pt-BR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Tecnologias</a:t>
            </a:r>
            <a:endParaRPr/>
          </a:p>
        </p:txBody>
      </p:sp>
      <p:sp>
        <p:nvSpPr>
          <p:cNvPr id="189" name="Google Shape;189;p7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marL="342900" lvl="0" indent="-139700" algn="l" rtl="0">
              <a:spcBef>
                <a:spcPts val="1000"/>
              </a:spcBef>
              <a:spcAft>
                <a:spcPts val="0"/>
              </a:spcAft>
              <a:buSzPts val="3200"/>
              <a:buNone/>
            </a:pPr>
            <a:endParaRPr sz="32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190" name="Google Shape;19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32272" y="2341336"/>
            <a:ext cx="1984663" cy="1082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49911" y="2198717"/>
            <a:ext cx="2795788" cy="1254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15409" y="4184510"/>
            <a:ext cx="3998414" cy="149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909660" y="4434735"/>
            <a:ext cx="1621665" cy="991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589212" y="2075010"/>
            <a:ext cx="1674126" cy="1614748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7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13</a:t>
            </a:fld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Metodologia Ágil utilizada (</a:t>
            </a:r>
            <a:r>
              <a:rPr lang="pt-BR" dirty="0" err="1"/>
              <a:t>Scrum</a:t>
            </a:r>
            <a:r>
              <a:rPr lang="pt-BR" dirty="0"/>
              <a:t>)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14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628595"/>
            <a:ext cx="8917993" cy="437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517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Validação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pt-BR" dirty="0"/>
              <a:t>Oito funcionários envolvidos, são eles:</a:t>
            </a:r>
          </a:p>
          <a:p>
            <a:r>
              <a:rPr lang="pt-BR" dirty="0"/>
              <a:t>Supervisor do setor</a:t>
            </a:r>
          </a:p>
          <a:p>
            <a:r>
              <a:rPr lang="pt-BR" dirty="0"/>
              <a:t>Revisores</a:t>
            </a:r>
          </a:p>
          <a:p>
            <a:r>
              <a:rPr lang="pt-BR" dirty="0"/>
              <a:t>Ilustradores</a:t>
            </a:r>
          </a:p>
          <a:p>
            <a:r>
              <a:rPr lang="pt-BR" dirty="0"/>
              <a:t>Diagramadores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1610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Trabalhos Futuros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pt-BR" dirty="0"/>
              <a:t>Colocar no sistema o setor de Vídeos do EAD/ULBRA, estudar processos.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3663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40d90b980_0_0"/>
          <p:cNvSpPr txBox="1">
            <a:spLocks noGrp="1"/>
          </p:cNvSpPr>
          <p:nvPr>
            <p:ph type="title"/>
          </p:nvPr>
        </p:nvSpPr>
        <p:spPr>
          <a:xfrm>
            <a:off x="2762725" y="265226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Apresentação do Sistema</a:t>
            </a:r>
            <a:endParaRPr/>
          </a:p>
        </p:txBody>
      </p:sp>
      <p:sp>
        <p:nvSpPr>
          <p:cNvPr id="202" name="Google Shape;202;g640d90b980_0_0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"/>
          <p:cNvSpPr txBox="1">
            <a:spLocks noGrp="1"/>
          </p:cNvSpPr>
          <p:nvPr>
            <p:ph type="ctrTitle"/>
          </p:nvPr>
        </p:nvSpPr>
        <p:spPr>
          <a:xfrm>
            <a:off x="1595927" y="1788426"/>
            <a:ext cx="8915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pt-BR" sz="3600">
                <a:solidFill>
                  <a:srgbClr val="FFFFFF"/>
                </a:solidFill>
              </a:rPr>
              <a:t>Muito obrigado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3dbc0a4aa_0_2152"/>
          <p:cNvSpPr txBox="1">
            <a:spLocks noGrp="1"/>
          </p:cNvSpPr>
          <p:nvPr>
            <p:ph type="subTitle" idx="1"/>
          </p:nvPr>
        </p:nvSpPr>
        <p:spPr>
          <a:xfrm>
            <a:off x="863476" y="2649592"/>
            <a:ext cx="10962900" cy="57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Diagramador do setor de criação EAD/ULBRA, desde 2014.</a:t>
            </a:r>
            <a:endParaRPr/>
          </a:p>
        </p:txBody>
      </p:sp>
      <p:sp>
        <p:nvSpPr>
          <p:cNvPr id="105" name="Google Shape;105;g63dbc0a4aa_0_2152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pt-BR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Introdução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12" name="Google Shape;112;p2"/>
          <p:cNvSpPr txBox="1">
            <a:spLocks noGrp="1"/>
          </p:cNvSpPr>
          <p:nvPr>
            <p:ph type="body" idx="1"/>
          </p:nvPr>
        </p:nvSpPr>
        <p:spPr>
          <a:xfrm>
            <a:off x="2592924" y="2154382"/>
            <a:ext cx="8911687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 sz="3200">
                <a:latin typeface="Arial"/>
                <a:ea typeface="Arial"/>
                <a:cs typeface="Arial"/>
                <a:sym typeface="Arial"/>
              </a:rPr>
              <a:t>No presente momento são utilizadas planilhas do Google para armazenar os processos:</a:t>
            </a:r>
            <a:endParaRPr/>
          </a:p>
          <a:p>
            <a:pPr marL="3429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3dbc0a4aa_0_2179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Cadastro do Fluxo de trabalho Atual</a:t>
            </a:r>
            <a:endParaRPr/>
          </a:p>
        </p:txBody>
      </p:sp>
      <p:sp>
        <p:nvSpPr>
          <p:cNvPr id="120" name="Google Shape;120;g63dbc0a4aa_0_2179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4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825" y="1389828"/>
            <a:ext cx="9144000" cy="497890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3dbc0a4aa_0_2187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Cadastro do Fluxo de trabalho Atual</a:t>
            </a:r>
            <a:endParaRPr/>
          </a:p>
        </p:txBody>
      </p:sp>
      <p:sp>
        <p:nvSpPr>
          <p:cNvPr id="128" name="Google Shape;128;g63dbc0a4aa_0_2187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</a:t>
            </a:fld>
            <a:endParaRPr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381202"/>
            <a:ext cx="8489961" cy="462278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3dbc0a4aa_0_2159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Fluxo de Trabalho Atual</a:t>
            </a:r>
            <a:endParaRPr/>
          </a:p>
        </p:txBody>
      </p:sp>
      <p:sp>
        <p:nvSpPr>
          <p:cNvPr id="136" name="Google Shape;136;g63dbc0a4aa_0_2159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6</a:t>
            </a:fld>
            <a:endParaRPr/>
          </a:p>
        </p:txBody>
      </p:sp>
      <p:sp>
        <p:nvSpPr>
          <p:cNvPr id="137" name="Google Shape;137;g63dbc0a4aa_0_2159"/>
          <p:cNvSpPr txBox="1"/>
          <p:nvPr/>
        </p:nvSpPr>
        <p:spPr>
          <a:xfrm>
            <a:off x="1254275" y="2164625"/>
            <a:ext cx="909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g63dbc0a4aa_0_2159"/>
          <p:cNvSpPr txBox="1">
            <a:spLocks noGrp="1"/>
          </p:cNvSpPr>
          <p:nvPr>
            <p:ph type="body" idx="1"/>
          </p:nvPr>
        </p:nvSpPr>
        <p:spPr>
          <a:xfrm>
            <a:off x="2592924" y="2154382"/>
            <a:ext cx="8911800" cy="37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Cadastro da disciplina nas Planilhas Google;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Entrega do Material via email (Autor);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Revisão técnica;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Revisão textual;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Criação das ilustrações (figuras e imagens);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Editoração do conteúdo (Diagramação);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Revisão final;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Aprovação do conteudista.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3dbc0a4aa_0_2170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Fluxo de Trabalho</a:t>
            </a:r>
            <a:endParaRPr/>
          </a:p>
        </p:txBody>
      </p:sp>
      <p:sp>
        <p:nvSpPr>
          <p:cNvPr id="145" name="Google Shape;145;g63dbc0a4aa_0_2170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  <p:sp>
        <p:nvSpPr>
          <p:cNvPr id="147" name="Google Shape;147;g63dbc0a4aa_0_2170"/>
          <p:cNvSpPr txBox="1"/>
          <p:nvPr/>
        </p:nvSpPr>
        <p:spPr>
          <a:xfrm>
            <a:off x="1254275" y="2164625"/>
            <a:ext cx="909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201" y="1458116"/>
            <a:ext cx="4199247" cy="524785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pt-BR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 b="1"/>
          </a:p>
        </p:txBody>
      </p:sp>
      <p:sp>
        <p:nvSpPr>
          <p:cNvPr id="153" name="Google Shape;153;p3"/>
          <p:cNvSpPr txBox="1">
            <a:spLocks noGrp="1"/>
          </p:cNvSpPr>
          <p:nvPr>
            <p:ph type="body" idx="1"/>
          </p:nvPr>
        </p:nvSpPr>
        <p:spPr>
          <a:xfrm>
            <a:off x="2592925" y="2112818"/>
            <a:ext cx="9073139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 sz="3200">
                <a:latin typeface="Arial"/>
                <a:ea typeface="Arial"/>
                <a:cs typeface="Arial"/>
                <a:sym typeface="Arial"/>
              </a:rPr>
              <a:t>O objetivo deste Projeto é o desenvolvimento de um sistema web (workflow) para gerenciar o processo de desenvolvimento de Produção de Livros do EAD/ULBRA. </a:t>
            </a:r>
            <a:endParaRPr sz="3200"/>
          </a:p>
        </p:txBody>
      </p:sp>
      <p:sp>
        <p:nvSpPr>
          <p:cNvPr id="154" name="Google Shape;154;p3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</a:t>
            </a:fld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3dbc0a4aa_0_2196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800" cy="12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</a:pPr>
            <a:r>
              <a:rPr lang="pt-BR" b="1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 b="1"/>
          </a:p>
        </p:txBody>
      </p:sp>
      <p:sp>
        <p:nvSpPr>
          <p:cNvPr id="160" name="Google Shape;160;g63dbc0a4aa_0_2196"/>
          <p:cNvSpPr txBox="1">
            <a:spLocks noGrp="1"/>
          </p:cNvSpPr>
          <p:nvPr>
            <p:ph type="body" idx="1"/>
          </p:nvPr>
        </p:nvSpPr>
        <p:spPr>
          <a:xfrm>
            <a:off x="2592925" y="2112818"/>
            <a:ext cx="9073200" cy="37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 sz="3200">
                <a:latin typeface="Arial"/>
                <a:ea typeface="Arial"/>
                <a:cs typeface="Arial"/>
                <a:sym typeface="Arial"/>
              </a:rPr>
              <a:t>Foi analisado que o sistema deve ser responsivo, pois as planilhas atuais são acessadas de notebooks, computadores, Smartphones e Tablets.</a:t>
            </a:r>
            <a:endParaRPr sz="3200"/>
          </a:p>
        </p:txBody>
      </p:sp>
      <p:sp>
        <p:nvSpPr>
          <p:cNvPr id="161" name="Google Shape;161;g63dbc0a4aa_0_2196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9</a:t>
            </a:fld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279</Words>
  <Application>Microsoft Office PowerPoint</Application>
  <PresentationFormat>Widescreen</PresentationFormat>
  <Paragraphs>68</Paragraphs>
  <Slides>18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3" baseType="lpstr">
      <vt:lpstr>Proxima Nova</vt:lpstr>
      <vt:lpstr>Arial</vt:lpstr>
      <vt:lpstr>Calibri</vt:lpstr>
      <vt:lpstr>Roboto</vt:lpstr>
      <vt:lpstr>Geometric</vt:lpstr>
      <vt:lpstr>Análise e Desenvolvimento de Sistemas    Sistema de Produção de Livros EAD/ULBRA</vt:lpstr>
      <vt:lpstr>Apresentação do PowerPoint</vt:lpstr>
      <vt:lpstr>Introdução</vt:lpstr>
      <vt:lpstr>Cadastro do Fluxo de trabalho Atual</vt:lpstr>
      <vt:lpstr>Cadastro do Fluxo de trabalho Atual</vt:lpstr>
      <vt:lpstr>Fluxo de Trabalho Atual</vt:lpstr>
      <vt:lpstr>Fluxo de Trabalho</vt:lpstr>
      <vt:lpstr>Objetivos</vt:lpstr>
      <vt:lpstr>Objetivos</vt:lpstr>
      <vt:lpstr>Sistema de Produção de Livros (Responsivo)</vt:lpstr>
      <vt:lpstr>O sistema é voltado para:  </vt:lpstr>
      <vt:lpstr>Funcionalidades:</vt:lpstr>
      <vt:lpstr>Tecnologias</vt:lpstr>
      <vt:lpstr>Metodologia Ágil utilizada (Scrum)</vt:lpstr>
      <vt:lpstr>Validação</vt:lpstr>
      <vt:lpstr>Trabalhos Futuros</vt:lpstr>
      <vt:lpstr>Apresentação do Sistema</vt:lpstr>
      <vt:lpstr>Muito 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 e Desenvolvimento de Sistemas    Sistema de Produção de Livros EAD/ULBRA</dc:title>
  <dc:creator>William da Silva Marques</dc:creator>
  <cp:lastModifiedBy>USER</cp:lastModifiedBy>
  <cp:revision>5</cp:revision>
  <dcterms:created xsi:type="dcterms:W3CDTF">2017-05-16T16:04:56Z</dcterms:created>
  <dcterms:modified xsi:type="dcterms:W3CDTF">2019-12-11T19:46:47Z</dcterms:modified>
</cp:coreProperties>
</file>